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68"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1" d="100"/>
          <a:sy n="61" d="100"/>
        </p:scale>
        <p:origin x="1354" y="43"/>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D85A0E8-6DA9-45E6-AA91-DE3C74639D85}" type="datetimeFigureOut">
              <a:rPr lang="en-US" smtClean="0"/>
              <a:t>3/19/2020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4F86A54-B55D-4992-A958-B08688F95FD0}"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Value-based care</a:t>
            </a:r>
          </a:p>
          <a:p>
            <a:r>
              <a:rPr lang="en-US" sz="1200" kern="1200" dirty="0" smtClean="0">
                <a:solidFill>
                  <a:schemeClr val="tx1"/>
                </a:solidFill>
                <a:latin typeface="+mn-lt"/>
                <a:ea typeface="+mn-ea"/>
                <a:cs typeface="+mn-cs"/>
              </a:rPr>
              <a:t>According to the European Commission on defining value in value-based health care (2019), Value-based care involves the application of a comprehensive program in health care system based on four value pillars, namely; personal, technical, allocation, and societal values. Personal value comprises of using suitable care practices to meeting individual goals of a patient. Technical value entails application of available resources to attain best possible results. Allocation value involves ensuring equitable distribution of resources among patients and health care systems. Societal value requires that healthcare systems should connect with the society to ensure their participation in provision of quality health care. </a:t>
            </a:r>
            <a:endParaRPr lang="en-US" dirty="0"/>
          </a:p>
        </p:txBody>
      </p:sp>
      <p:sp>
        <p:nvSpPr>
          <p:cNvPr id="4" name="Slide Number Placeholder 3"/>
          <p:cNvSpPr>
            <a:spLocks noGrp="1"/>
          </p:cNvSpPr>
          <p:nvPr>
            <p:ph type="sldNum" sz="quarter" idx="10"/>
          </p:nvPr>
        </p:nvSpPr>
        <p:spPr/>
        <p:txBody>
          <a:bodyPr/>
          <a:lstStyle/>
          <a:p>
            <a:fld id="{24F86A54-B55D-4992-A958-B08688F95FD0}"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b="1" dirty="0" smtClean="0"/>
              <a:t>Principles</a:t>
            </a:r>
            <a:r>
              <a:rPr lang="en-US" b="1" baseline="0" dirty="0" smtClean="0"/>
              <a:t> of Value-based care</a:t>
            </a:r>
          </a:p>
          <a:p>
            <a:r>
              <a:rPr lang="en-US" sz="1200" kern="1200" dirty="0" smtClean="0">
                <a:solidFill>
                  <a:schemeClr val="tx1"/>
                </a:solidFill>
                <a:latin typeface="+mn-lt"/>
                <a:ea typeface="+mn-ea"/>
                <a:cs typeface="+mn-cs"/>
              </a:rPr>
              <a:t>Value-based health-care is built on five principles, which are supported by the use of information technology equipments (Porter $ Lee, 2013). The five principles involve;</a:t>
            </a:r>
          </a:p>
          <a:p>
            <a:pPr lvl="0"/>
            <a:r>
              <a:rPr lang="en-US" sz="1200" b="1" kern="1200" dirty="0" smtClean="0">
                <a:solidFill>
                  <a:schemeClr val="tx1"/>
                </a:solidFill>
                <a:latin typeface="+mn-lt"/>
                <a:ea typeface="+mn-ea"/>
                <a:cs typeface="+mn-cs"/>
              </a:rPr>
              <a:t>Organizing integrated practice units</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Organization of a health care setting should be specifically integrated into units which handle different and particular conditions such as diabetes, oncology, and cancer departments. The categories must have all the specialized staff such as physicians, radiologists, and primary care service providers. The aim of the precautions is to provide all health-care services to the patient in one department through the availability of physicians at the patient’s convenience.  </a:t>
            </a:r>
          </a:p>
          <a:p>
            <a:pPr lvl="0"/>
            <a:r>
              <a:rPr lang="en-US" sz="1200" b="1" kern="1200" dirty="0" smtClean="0">
                <a:solidFill>
                  <a:schemeClr val="tx1"/>
                </a:solidFill>
                <a:latin typeface="+mn-lt"/>
                <a:ea typeface="+mn-ea"/>
                <a:cs typeface="+mn-cs"/>
              </a:rPr>
              <a:t>Measuring outcomes</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 health care facility must measure meaningful results for a given patient and the cost for the care to be provided for the wellbeing of the patient. Wastage in health care setting starts at the patient level. As a result, measuring outcomes ensures that there is identification and resolution of any duplication and wastage. It is easily achieved through the use of IT to record all patients’ information and the cost of care services. Clinical teams come up with a process map to guide them on the beginning and the end of patients’ visits. The aim of every step in the map is to add value to the patient’s health. Established guidelines in health care setting are used to guide the outcomes to be measured(</a:t>
            </a:r>
            <a:r>
              <a:rPr lang="en-US" sz="1200" kern="1200" dirty="0" err="1" smtClean="0">
                <a:solidFill>
                  <a:schemeClr val="tx1"/>
                </a:solidFill>
                <a:latin typeface="+mn-lt"/>
                <a:ea typeface="+mn-ea"/>
                <a:cs typeface="+mn-cs"/>
              </a:rPr>
              <a:t>Anzai</a:t>
            </a:r>
            <a:r>
              <a:rPr lang="en-US" sz="1200" kern="1200" dirty="0" smtClean="0">
                <a:solidFill>
                  <a:schemeClr val="tx1"/>
                </a:solidFill>
                <a:latin typeface="+mn-lt"/>
                <a:ea typeface="+mn-ea"/>
                <a:cs typeface="+mn-cs"/>
              </a:rPr>
              <a:t> et al., 2017). For instance, a patient undergoing an operation to replace her hip may have the following outcomes measured; </a:t>
            </a:r>
          </a:p>
          <a:p>
            <a:r>
              <a:rPr lang="en-US" sz="1200" kern="1200" dirty="0" smtClean="0">
                <a:solidFill>
                  <a:schemeClr val="tx1"/>
                </a:solidFill>
                <a:latin typeface="+mn-lt"/>
                <a:ea typeface="+mn-ea"/>
                <a:cs typeface="+mn-cs"/>
              </a:rPr>
              <a:t>Outcome 1: The achievement of good health- achieved/retained and functioning normally</a:t>
            </a:r>
          </a:p>
          <a:p>
            <a:r>
              <a:rPr lang="en-US" sz="1200" kern="1200" dirty="0" smtClean="0">
                <a:solidFill>
                  <a:schemeClr val="tx1"/>
                </a:solidFill>
                <a:latin typeface="+mn-lt"/>
                <a:ea typeface="+mn-ea"/>
                <a:cs typeface="+mn-cs"/>
              </a:rPr>
              <a:t>Outcome 2: Recovery Process- errors in diagnosis, any complications, when to return to work</a:t>
            </a:r>
          </a:p>
          <a:p>
            <a:r>
              <a:rPr lang="en-US" sz="1200" kern="1200" dirty="0" smtClean="0">
                <a:solidFill>
                  <a:schemeClr val="tx1"/>
                </a:solidFill>
                <a:latin typeface="+mn-lt"/>
                <a:ea typeface="+mn-ea"/>
                <a:cs typeface="+mn-cs"/>
              </a:rPr>
              <a:t>Outcome 3: Health sustainability- long-term effects of the operation, days to stay in hospital.</a:t>
            </a:r>
          </a:p>
          <a:p>
            <a:pPr lvl="0"/>
            <a:r>
              <a:rPr lang="en-US" sz="1200" b="1" kern="1200" dirty="0" smtClean="0">
                <a:solidFill>
                  <a:schemeClr val="tx1"/>
                </a:solidFill>
                <a:latin typeface="+mn-lt"/>
                <a:ea typeface="+mn-ea"/>
                <a:cs typeface="+mn-cs"/>
              </a:rPr>
              <a:t>Payment methodology</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How the patient pays for his or her medical care matters. Value-based care provides that payment methods should correspond to the purpose of bundled payments, that is, complete cycle, overall care, or primary care in a defined group. Rewards for health care providers are given when improvement of healthcare outcomes, efficiency, and quality of services are rendered.  </a:t>
            </a:r>
          </a:p>
          <a:p>
            <a:pPr lvl="0"/>
            <a:r>
              <a:rPr lang="en-US" sz="1200" b="1" kern="1200" dirty="0" smtClean="0">
                <a:solidFill>
                  <a:schemeClr val="tx1"/>
                </a:solidFill>
                <a:latin typeface="+mn-lt"/>
                <a:ea typeface="+mn-ea"/>
                <a:cs typeface="+mn-cs"/>
              </a:rPr>
              <a:t>Service integration</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There ought to be services integration across different facilities within health care setting. Some facilities may lack services which others provide. In such a case, a patient can be referred to a facility with such line of service to receive quality health care. Organizations struggling to provide quality health-care are, therefore, granted an opportunity o improve their efficiency. </a:t>
            </a:r>
          </a:p>
          <a:p>
            <a:pPr lvl="0"/>
            <a:r>
              <a:rPr lang="en-US" sz="1200" b="1" kern="1200" dirty="0" smtClean="0">
                <a:solidFill>
                  <a:schemeClr val="tx1"/>
                </a:solidFill>
                <a:latin typeface="+mn-lt"/>
                <a:ea typeface="+mn-ea"/>
                <a:cs typeface="+mn-cs"/>
              </a:rPr>
              <a:t>Spreading excellence</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Clinicians can network to improve their knowledge on service provision in the sector, aiming at working towards achieving quality standards as a team. Those from standardized centers mentor those from struggling facilities through capacity building and inter-visits to offer services.</a:t>
            </a:r>
          </a:p>
          <a:p>
            <a:r>
              <a:rPr lang="en-US" sz="1200" kern="1200" dirty="0" smtClean="0">
                <a:solidFill>
                  <a:schemeClr val="tx1"/>
                </a:solidFill>
                <a:latin typeface="+mn-lt"/>
                <a:ea typeface="+mn-ea"/>
                <a:cs typeface="+mn-cs"/>
              </a:rPr>
              <a:t>All these principles are enhanced by systems which are integrated with information technology. IT systems facilitate accurate measurement and reporting outcomes to facilitate efficient care delivery. Inconsistencies observed in data collection, costing, and tracking of expenses lead to poor outcomes, a problem resolved by use of IT systems.  </a:t>
            </a:r>
          </a:p>
          <a:p>
            <a:endParaRPr lang="en-US" dirty="0"/>
          </a:p>
        </p:txBody>
      </p:sp>
      <p:sp>
        <p:nvSpPr>
          <p:cNvPr id="4" name="Slide Number Placeholder 3"/>
          <p:cNvSpPr>
            <a:spLocks noGrp="1"/>
          </p:cNvSpPr>
          <p:nvPr>
            <p:ph type="sldNum" sz="quarter" idx="10"/>
          </p:nvPr>
        </p:nvSpPr>
        <p:spPr/>
        <p:txBody>
          <a:bodyPr/>
          <a:lstStyle/>
          <a:p>
            <a:fld id="{24F86A54-B55D-4992-A958-B08688F95FD0}"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sz="1200" b="1" kern="1200" dirty="0" smtClean="0">
                <a:solidFill>
                  <a:schemeClr val="tx1"/>
                </a:solidFill>
                <a:latin typeface="+mn-lt"/>
                <a:ea typeface="+mn-ea"/>
                <a:cs typeface="+mn-cs"/>
              </a:rPr>
              <a:t>Organizing integrated practice units</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Organization of a health care setting should be specifically integrated into units which handle different and particular conditions such as diabetes, oncology, and cancer departments. The categories must have all the specialized staff such as physicians, radiologists, and primary care service providers. The aim of the precautions is to provide all health-care services to the patient in one department through the availability of physicians at the patient’s convenience.  </a:t>
            </a:r>
          </a:p>
          <a:p>
            <a:endParaRPr lang="en-US" dirty="0"/>
          </a:p>
        </p:txBody>
      </p:sp>
      <p:sp>
        <p:nvSpPr>
          <p:cNvPr id="4" name="Slide Number Placeholder 3"/>
          <p:cNvSpPr>
            <a:spLocks noGrp="1"/>
          </p:cNvSpPr>
          <p:nvPr>
            <p:ph type="sldNum" sz="quarter" idx="10"/>
          </p:nvPr>
        </p:nvSpPr>
        <p:spPr/>
        <p:txBody>
          <a:bodyPr/>
          <a:lstStyle/>
          <a:p>
            <a:fld id="{24F86A54-B55D-4992-A958-B08688F95FD0}"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sz="1200" b="1" kern="1200" dirty="0" smtClean="0">
                <a:solidFill>
                  <a:schemeClr val="tx1"/>
                </a:solidFill>
                <a:latin typeface="+mn-lt"/>
                <a:ea typeface="+mn-ea"/>
                <a:cs typeface="+mn-cs"/>
              </a:rPr>
              <a:t>Measuring outcomes</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 health care facility must measure meaningful results for a given patient and the cost for the care to be provided for the wellbeing of the patient. Wastage in health care setting starts at the patient level. As a result, measuring outcomes ensures that there is identification and resolution of any duplication and wastage. It is easily achieved through the use of IT to record all patients’ information and the cost of care services. Clinical teams come up with a process map to guide them on the beginning and the end of patients’ visits. The aim of every step in the map is to add value to the patient’s health. Established guidelines in health care setting are used to guide the outcomes to be measured(</a:t>
            </a:r>
            <a:r>
              <a:rPr lang="en-US" sz="1200" kern="1200" dirty="0" err="1" smtClean="0">
                <a:solidFill>
                  <a:schemeClr val="tx1"/>
                </a:solidFill>
                <a:latin typeface="+mn-lt"/>
                <a:ea typeface="+mn-ea"/>
                <a:cs typeface="+mn-cs"/>
              </a:rPr>
              <a:t>Anzai</a:t>
            </a:r>
            <a:r>
              <a:rPr lang="en-US" sz="1200" kern="1200" dirty="0" smtClean="0">
                <a:solidFill>
                  <a:schemeClr val="tx1"/>
                </a:solidFill>
                <a:latin typeface="+mn-lt"/>
                <a:ea typeface="+mn-ea"/>
                <a:cs typeface="+mn-cs"/>
              </a:rPr>
              <a:t> et al., 2017). For instance, a patient undergoing an operation to replace her hip may have the following outcomes measured; </a:t>
            </a:r>
          </a:p>
          <a:p>
            <a:r>
              <a:rPr lang="en-US" sz="1200" kern="1200" dirty="0" smtClean="0">
                <a:solidFill>
                  <a:schemeClr val="tx1"/>
                </a:solidFill>
                <a:latin typeface="+mn-lt"/>
                <a:ea typeface="+mn-ea"/>
                <a:cs typeface="+mn-cs"/>
              </a:rPr>
              <a:t>Outcome 1: The achievement of good health- achieved/retained and functioning normally</a:t>
            </a:r>
          </a:p>
          <a:p>
            <a:r>
              <a:rPr lang="en-US" sz="1200" kern="1200" dirty="0" smtClean="0">
                <a:solidFill>
                  <a:schemeClr val="tx1"/>
                </a:solidFill>
                <a:latin typeface="+mn-lt"/>
                <a:ea typeface="+mn-ea"/>
                <a:cs typeface="+mn-cs"/>
              </a:rPr>
              <a:t>Outcome 2: Recovery Process- errors in diagnosis, any complications, when to return to work</a:t>
            </a:r>
          </a:p>
          <a:p>
            <a:r>
              <a:rPr lang="en-US" sz="1200" kern="1200" dirty="0" smtClean="0">
                <a:solidFill>
                  <a:schemeClr val="tx1"/>
                </a:solidFill>
                <a:latin typeface="+mn-lt"/>
                <a:ea typeface="+mn-ea"/>
                <a:cs typeface="+mn-cs"/>
              </a:rPr>
              <a:t>Outcome 3: Health sustainability- long-term effects of the operation, days to stay in hospital.</a:t>
            </a:r>
          </a:p>
          <a:p>
            <a:endParaRPr lang="en-US" dirty="0"/>
          </a:p>
        </p:txBody>
      </p:sp>
      <p:sp>
        <p:nvSpPr>
          <p:cNvPr id="4" name="Slide Number Placeholder 3"/>
          <p:cNvSpPr>
            <a:spLocks noGrp="1"/>
          </p:cNvSpPr>
          <p:nvPr>
            <p:ph type="sldNum" sz="quarter" idx="10"/>
          </p:nvPr>
        </p:nvSpPr>
        <p:spPr/>
        <p:txBody>
          <a:bodyPr/>
          <a:lstStyle/>
          <a:p>
            <a:fld id="{24F86A54-B55D-4992-A958-B08688F95FD0}" type="slidenum">
              <a:rPr lang="en-US" smtClean="0"/>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sz="1200" b="1" kern="1200" dirty="0" smtClean="0">
                <a:solidFill>
                  <a:schemeClr val="tx1"/>
                </a:solidFill>
                <a:latin typeface="+mn-lt"/>
                <a:ea typeface="+mn-ea"/>
                <a:cs typeface="+mn-cs"/>
              </a:rPr>
              <a:t>Payment methodology</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How the patient pays for his or her medical care matters. Value-based care provides that payment methods should correspond to the purpose of bundled payments, that is, complete cycle, overall care, or primary care in a defined group. Rewards for health care providers are given when improvement of healthcare outcomes, efficiency, and quality of services are rendered. </a:t>
            </a:r>
            <a:endParaRPr lang="en-US" dirty="0"/>
          </a:p>
        </p:txBody>
      </p:sp>
      <p:sp>
        <p:nvSpPr>
          <p:cNvPr id="4" name="Slide Number Placeholder 3"/>
          <p:cNvSpPr>
            <a:spLocks noGrp="1"/>
          </p:cNvSpPr>
          <p:nvPr>
            <p:ph type="sldNum" sz="quarter" idx="10"/>
          </p:nvPr>
        </p:nvSpPr>
        <p:spPr/>
        <p:txBody>
          <a:bodyPr/>
          <a:lstStyle/>
          <a:p>
            <a:fld id="{24F86A54-B55D-4992-A958-B08688F95FD0}" type="slidenum">
              <a:rPr lang="en-US" smtClean="0"/>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sz="1200" b="1" kern="1200" dirty="0" smtClean="0">
                <a:solidFill>
                  <a:schemeClr val="tx1"/>
                </a:solidFill>
                <a:latin typeface="+mn-lt"/>
                <a:ea typeface="+mn-ea"/>
                <a:cs typeface="+mn-cs"/>
              </a:rPr>
              <a:t>Service integration</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There ought to be services integration across different facilities within health care setting. Some facilities may lack services which others provide. In such a case, a patient can be referred to a facility with such line of service to receive quality health care. Organizations struggling to provide quality health-care are, therefore, granted an opportunity o improve their efficiency. </a:t>
            </a:r>
          </a:p>
          <a:p>
            <a:endParaRPr lang="en-US" dirty="0"/>
          </a:p>
        </p:txBody>
      </p:sp>
      <p:sp>
        <p:nvSpPr>
          <p:cNvPr id="4" name="Slide Number Placeholder 3"/>
          <p:cNvSpPr>
            <a:spLocks noGrp="1"/>
          </p:cNvSpPr>
          <p:nvPr>
            <p:ph type="sldNum" sz="quarter" idx="10"/>
          </p:nvPr>
        </p:nvSpPr>
        <p:spPr/>
        <p:txBody>
          <a:bodyPr/>
          <a:lstStyle/>
          <a:p>
            <a:fld id="{24F86A54-B55D-4992-A958-B08688F95FD0}" type="slidenum">
              <a:rPr lang="en-US" smtClean="0"/>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sz="1200" b="1" kern="1200" dirty="0" smtClean="0">
                <a:solidFill>
                  <a:schemeClr val="tx1"/>
                </a:solidFill>
                <a:latin typeface="+mn-lt"/>
                <a:ea typeface="+mn-ea"/>
                <a:cs typeface="+mn-cs"/>
              </a:rPr>
              <a:t>Spreading excellence</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Clinicians can network to improve their knowledge on service provision in the sector, aiming at working towards achieving quality standards as a team. Those from standardized centers mentor those from struggling facilities through capacity building and inter-visits to offer services.</a:t>
            </a:r>
          </a:p>
          <a:p>
            <a:r>
              <a:rPr lang="en-US" sz="1200" kern="1200" dirty="0" smtClean="0">
                <a:solidFill>
                  <a:schemeClr val="tx1"/>
                </a:solidFill>
                <a:latin typeface="+mn-lt"/>
                <a:ea typeface="+mn-ea"/>
                <a:cs typeface="+mn-cs"/>
              </a:rPr>
              <a:t>All these principles are enhanced by systems which are integrated with information technology. IT systems facilitate accurate measurement and reporting outcomes to facilitate efficient care delivery. Inconsistencies observed in data collection, costing, and tracking of expenses lead to poor outcomes, a problem resolved by use of IT systems. </a:t>
            </a:r>
            <a:endParaRPr lang="en-US" dirty="0"/>
          </a:p>
        </p:txBody>
      </p:sp>
      <p:sp>
        <p:nvSpPr>
          <p:cNvPr id="4" name="Slide Number Placeholder 3"/>
          <p:cNvSpPr>
            <a:spLocks noGrp="1"/>
          </p:cNvSpPr>
          <p:nvPr>
            <p:ph type="sldNum" sz="quarter" idx="10"/>
          </p:nvPr>
        </p:nvSpPr>
        <p:spPr/>
        <p:txBody>
          <a:bodyPr/>
          <a:lstStyle/>
          <a:p>
            <a:fld id="{24F86A54-B55D-4992-A958-B08688F95FD0}" type="slidenum">
              <a:rPr lang="en-US" smtClean="0"/>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Explain how value-based care differs from a fee-for-service or a </a:t>
            </a:r>
            <a:r>
              <a:rPr lang="en-US" sz="1200" b="1" kern="1200" dirty="0" err="1" smtClean="0">
                <a:solidFill>
                  <a:schemeClr val="tx1"/>
                </a:solidFill>
                <a:latin typeface="+mn-lt"/>
                <a:ea typeface="+mn-ea"/>
                <a:cs typeface="+mn-cs"/>
              </a:rPr>
              <a:t>capitated</a:t>
            </a:r>
            <a:r>
              <a:rPr lang="en-US" sz="1200" b="1" kern="1200" dirty="0" smtClean="0">
                <a:solidFill>
                  <a:schemeClr val="tx1"/>
                </a:solidFill>
                <a:latin typeface="+mn-lt"/>
                <a:ea typeface="+mn-ea"/>
                <a:cs typeface="+mn-cs"/>
              </a:rPr>
              <a:t> approach</a:t>
            </a:r>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Value-based care provides that healthcare providers should be patient-centric, where they consider the provision of high quality health-care and its outcomes, putting into consideration the cost of services offered (Porter &amp; Lee, 2016). In this model, best practices guide health-care practitioners when providing services to patients. A holistic approach is adopted when handling patients through effective coordination and cooperation between the patient and health care professionals. When health care service providers utilize value-based care effectively, rewarding of professionals is done for their efforts to ensure quality health care at an affordable cost. </a:t>
            </a:r>
          </a:p>
          <a:p>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On the other hand, the fee-for-service model involves dispatching health care professionals to the health care sector by third-party players such as health care insurance companies and government agencies (Ikegami, 2015). The determinant of the number of professionals is services provided and the magnitude of procedures ordered. Here, no evidence-based data is required for payments to be made by third-party players after offering health care services. Instead, when a patient visits a health care facility, the players bill the money for the entire cost of consultation and treatment provided.</a:t>
            </a:r>
          </a:p>
          <a:p>
            <a:endParaRPr lang="en-US" b="1" dirty="0"/>
          </a:p>
        </p:txBody>
      </p:sp>
      <p:sp>
        <p:nvSpPr>
          <p:cNvPr id="4" name="Slide Number Placeholder 3"/>
          <p:cNvSpPr>
            <a:spLocks noGrp="1"/>
          </p:cNvSpPr>
          <p:nvPr>
            <p:ph type="sldNum" sz="quarter" idx="10"/>
          </p:nvPr>
        </p:nvSpPr>
        <p:spPr/>
        <p:txBody>
          <a:bodyPr/>
          <a:lstStyle/>
          <a:p>
            <a:fld id="{24F86A54-B55D-4992-A958-B08688F95FD0}" type="slidenum">
              <a:rPr lang="en-US" smtClean="0"/>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value-based model has shifted the focus of health care stakeholders from fundamental health care service provision to coordinated care aimed at establishing a healthy population (Porter &amp; Lee, 2016). In the process, there is reduction of the cost of services while increasing cost efficiency as well as patient outcomes. The model emphasizes engagement between health care service providers, the patient, and the society to provide appropriate care. Additionally, the use of IT-enabled systems enhance evaluation, performance, recording, storing and interpretation of data and connect different health care service providers, thereby embracing team approach in a health care situation. The aftermath of the approach is improved health, not only to individuals but also their communities. </a:t>
            </a:r>
          </a:p>
          <a:p>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model is cost-centric. Patients are required to manage their health through navigating the complicate health care system, leaving them confused plus frustrated. In this system, health professionals are everywhere, and there is no communication or relationship between them (Ikegami, 2015). Therefore, patients have to visit multiple professionals who do not have their health data. Quality of services provides is, thus, of low quality compared to the latter. There is no coordination across patient-care system since professionals work independently and use no guidelines to guide their costs of services offered. As such, their services are expensive, soiling health care system due to their high costs.</a:t>
            </a:r>
          </a:p>
          <a:p>
            <a:endParaRPr lang="en-US" dirty="0"/>
          </a:p>
        </p:txBody>
      </p:sp>
      <p:sp>
        <p:nvSpPr>
          <p:cNvPr id="4" name="Slide Number Placeholder 3"/>
          <p:cNvSpPr>
            <a:spLocks noGrp="1"/>
          </p:cNvSpPr>
          <p:nvPr>
            <p:ph type="sldNum" sz="quarter" idx="10"/>
          </p:nvPr>
        </p:nvSpPr>
        <p:spPr/>
        <p:txBody>
          <a:bodyPr/>
          <a:lstStyle/>
          <a:p>
            <a:fld id="{24F86A54-B55D-4992-A958-B08688F95FD0}" type="slidenum">
              <a:rPr lang="en-US" smtClean="0"/>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Describe why adopting a value-based purchasing arrangement would be financially advantageous for the physician groups and to the health plan.</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value-based approach stimulates agility to learn quickly to achieve a given target. Members in health care system improve their functional capability through learning. There is creation of the capacity to improve quality of services offered to accomplish a set target, thereby improving performance levels. When professionals have the capacity to provide quality services, which in return changes the health system through identification of problems and offering their solutions effectively, many patients visit the centers, and more finances are realized (Cheryl et al., 2014). </a:t>
            </a:r>
          </a:p>
          <a:p>
            <a:r>
              <a:rPr lang="en-US" sz="1200" kern="1200" dirty="0" smtClean="0">
                <a:solidFill>
                  <a:schemeClr val="tx1"/>
                </a:solidFill>
                <a:latin typeface="+mn-lt"/>
                <a:ea typeface="+mn-ea"/>
                <a:cs typeface="+mn-cs"/>
              </a:rPr>
              <a:t>The value-based model enhances innovation in health care system to provide solutions to deep-rooted problems facilitating rooting and embezzlement of hospital funds. Integrated data system facilitating patient data ensures transparency (Cheryl et al., 2014). Management is enhanced through effective communication within the setting and different investments to oversee adoption of IT systems which bridges all loopholes aimed at misusing hospital finances.   </a:t>
            </a:r>
          </a:p>
          <a:p>
            <a:r>
              <a:rPr lang="en-US" sz="1200" kern="1200" dirty="0" smtClean="0">
                <a:solidFill>
                  <a:schemeClr val="tx1"/>
                </a:solidFill>
                <a:latin typeface="+mn-lt"/>
                <a:ea typeface="+mn-ea"/>
                <a:cs typeface="+mn-cs"/>
              </a:rPr>
              <a:t>The Affordable Care Act provides that hospitals which adopt value-based program and effectively use it will be paid based on their performance. Hospitals are rewarded based on their effectiveness on different quality measures and their degree of improvement (James, 2012). Therefore, hospitals have an opportunity of receiving greater rewards if they adopt quality measures. As a result, they have the capacity to implement the program in advanced levels such as recruiting more skilled personnel, establishing care facilities, and developing new health care programs.</a:t>
            </a:r>
            <a:endParaRPr lang="en-US" dirty="0"/>
          </a:p>
        </p:txBody>
      </p:sp>
      <p:sp>
        <p:nvSpPr>
          <p:cNvPr id="4" name="Slide Number Placeholder 3"/>
          <p:cNvSpPr>
            <a:spLocks noGrp="1"/>
          </p:cNvSpPr>
          <p:nvPr>
            <p:ph type="sldNum" sz="quarter" idx="10"/>
          </p:nvPr>
        </p:nvSpPr>
        <p:spPr/>
        <p:txBody>
          <a:bodyPr/>
          <a:lstStyle/>
          <a:p>
            <a:fld id="{24F86A54-B55D-4992-A958-B08688F95FD0}" type="slidenum">
              <a:rPr lang="en-US" smtClean="0"/>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9871E1E3-6848-4523-98B6-5256991D92AA}" type="datetimeFigureOut">
              <a:rPr lang="en-US" smtClean="0"/>
              <a:pPr/>
              <a:t>3/19/2020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8785B47F-FF6C-49AD-A93B-7044CF4D9918}"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871E1E3-6848-4523-98B6-5256991D92AA}" type="datetimeFigureOut">
              <a:rPr lang="en-US" smtClean="0"/>
              <a:pPr/>
              <a:t>3/19/2020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85B47F-FF6C-49AD-A93B-7044CF4D991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871E1E3-6848-4523-98B6-5256991D92AA}" type="datetimeFigureOut">
              <a:rPr lang="en-US" smtClean="0"/>
              <a:pPr/>
              <a:t>3/19/2020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85B47F-FF6C-49AD-A93B-7044CF4D9918}"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871E1E3-6848-4523-98B6-5256991D92AA}" type="datetimeFigureOut">
              <a:rPr lang="en-US" smtClean="0"/>
              <a:pPr/>
              <a:t>3/19/2020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85B47F-FF6C-49AD-A93B-7044CF4D991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9871E1E3-6848-4523-98B6-5256991D92AA}" type="datetimeFigureOut">
              <a:rPr lang="en-US" smtClean="0"/>
              <a:pPr/>
              <a:t>3/19/2020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85B47F-FF6C-49AD-A93B-7044CF4D991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871E1E3-6848-4523-98B6-5256991D92AA}" type="datetimeFigureOut">
              <a:rPr lang="en-US" smtClean="0"/>
              <a:pPr/>
              <a:t>3/19/2020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85B47F-FF6C-49AD-A93B-7044CF4D991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71E1E3-6848-4523-98B6-5256991D92AA}" type="datetimeFigureOut">
              <a:rPr lang="en-US" smtClean="0"/>
              <a:pPr/>
              <a:t>3/19/2020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85B47F-FF6C-49AD-A93B-7044CF4D991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871E1E3-6848-4523-98B6-5256991D92AA}" type="datetimeFigureOut">
              <a:rPr lang="en-US" smtClean="0"/>
              <a:pPr/>
              <a:t>3/19/2020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85B47F-FF6C-49AD-A93B-7044CF4D991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871E1E3-6848-4523-98B6-5256991D92AA}" type="datetimeFigureOut">
              <a:rPr lang="en-US" smtClean="0"/>
              <a:pPr/>
              <a:t>3/19/2020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8785B47F-FF6C-49AD-A93B-7044CF4D9918}"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871E1E3-6848-4523-98B6-5256991D92AA}" type="datetimeFigureOut">
              <a:rPr lang="en-US" smtClean="0"/>
              <a:pPr/>
              <a:t>3/19/2020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85B47F-FF6C-49AD-A93B-7044CF4D991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871E1E3-6848-4523-98B6-5256991D92AA}" type="datetimeFigureOut">
              <a:rPr lang="en-US" smtClean="0"/>
              <a:pPr/>
              <a:t>3/19/2020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85B47F-FF6C-49AD-A93B-7044CF4D991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9871E1E3-6848-4523-98B6-5256991D92AA}" type="datetimeFigureOut">
              <a:rPr lang="en-US" smtClean="0"/>
              <a:pPr/>
              <a:t>3/19/2020</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785B47F-FF6C-49AD-A93B-7044CF4D9918}"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ncbi.nlm.nih.gov/pmc/articles/PMC5161317/" TargetMode="External"/><Relationship Id="rId2" Type="http://schemas.openxmlformats.org/officeDocument/2006/relationships/hyperlink" Target="https://doi.org/10.1016/j.acra.2016.11.001" TargetMode="External"/><Relationship Id="rId1" Type="http://schemas.openxmlformats.org/officeDocument/2006/relationships/slideLayout" Target="../slideLayouts/slideLayout2.xml"/><Relationship Id="rId5" Type="http://schemas.openxmlformats.org/officeDocument/2006/relationships/hyperlink" Target="http://www.ijhpm.com/article_2952_e9183f0e980779c3f2be03a59dd9b11f.pdf" TargetMode="External"/><Relationship Id="rId4" Type="http://schemas.openxmlformats.org/officeDocument/2006/relationships/hyperlink" Target="https://www.healthaffairs.org/do/10.1377/hpb20121011.90233/ful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Value-Based Care</a:t>
            </a:r>
            <a:endParaRPr lang="en-US" dirty="0"/>
          </a:p>
        </p:txBody>
      </p:sp>
      <p:sp>
        <p:nvSpPr>
          <p:cNvPr id="3" name="Subtitle 2"/>
          <p:cNvSpPr>
            <a:spLocks noGrp="1"/>
          </p:cNvSpPr>
          <p:nvPr>
            <p:ph type="subTitle" idx="1"/>
          </p:nvPr>
        </p:nvSpPr>
        <p:spPr/>
        <p:txBody>
          <a:bodyPr/>
          <a:lstStyle/>
          <a:p>
            <a:r>
              <a:rPr lang="en-US" dirty="0" smtClean="0"/>
              <a:t>Name</a:t>
            </a:r>
          </a:p>
          <a:p>
            <a:r>
              <a:rPr lang="en-US" dirty="0" smtClean="0"/>
              <a:t>Institution</a:t>
            </a:r>
          </a:p>
          <a:p>
            <a:r>
              <a:rPr lang="en-US" dirty="0" smtClean="0"/>
              <a:t>Date</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Value-based care explained</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chor="ctr"/>
          <a:lstStyle/>
          <a:p>
            <a:pPr>
              <a:buNone/>
            </a:pPr>
            <a:r>
              <a:rPr lang="en-US" dirty="0" smtClean="0">
                <a:latin typeface="Times New Roman" pitchFamily="18" charset="0"/>
                <a:cs typeface="Times New Roman" pitchFamily="18" charset="0"/>
              </a:rPr>
              <a:t>It is the application of a comprehensive program in health care system. </a:t>
            </a:r>
          </a:p>
          <a:p>
            <a:pPr>
              <a:buNone/>
            </a:pPr>
            <a:r>
              <a:rPr lang="en-US" dirty="0" smtClean="0">
                <a:latin typeface="Times New Roman" pitchFamily="18" charset="0"/>
                <a:cs typeface="Times New Roman" pitchFamily="18" charset="0"/>
              </a:rPr>
              <a:t>It is based on four value pillars</a:t>
            </a:r>
          </a:p>
          <a:p>
            <a:pPr>
              <a:buFont typeface="Wingdings" pitchFamily="2" charset="2"/>
              <a:buChar char="v"/>
            </a:pPr>
            <a:r>
              <a:rPr lang="en-US" dirty="0" smtClean="0">
                <a:latin typeface="Times New Roman" pitchFamily="18" charset="0"/>
                <a:cs typeface="Times New Roman" pitchFamily="18" charset="0"/>
              </a:rPr>
              <a:t>Personal, </a:t>
            </a:r>
          </a:p>
          <a:p>
            <a:pPr>
              <a:buFont typeface="Wingdings" pitchFamily="2" charset="2"/>
              <a:buChar char="v"/>
            </a:pPr>
            <a:r>
              <a:rPr lang="en-US" dirty="0" smtClean="0">
                <a:latin typeface="Times New Roman" pitchFamily="18" charset="0"/>
                <a:cs typeface="Times New Roman" pitchFamily="18" charset="0"/>
              </a:rPr>
              <a:t>Technical, </a:t>
            </a:r>
          </a:p>
          <a:p>
            <a:pPr>
              <a:buFont typeface="Wingdings" pitchFamily="2" charset="2"/>
              <a:buChar char="v"/>
            </a:pPr>
            <a:r>
              <a:rPr lang="en-US" dirty="0" smtClean="0">
                <a:latin typeface="Times New Roman" pitchFamily="18" charset="0"/>
                <a:cs typeface="Times New Roman" pitchFamily="18" charset="0"/>
              </a:rPr>
              <a:t>Allocation, and </a:t>
            </a:r>
          </a:p>
          <a:p>
            <a:pPr>
              <a:buFont typeface="Wingdings" pitchFamily="2" charset="2"/>
              <a:buChar char="v"/>
            </a:pPr>
            <a:r>
              <a:rPr lang="en-US" dirty="0" smtClean="0">
                <a:latin typeface="Times New Roman" pitchFamily="18" charset="0"/>
                <a:cs typeface="Times New Roman" pitchFamily="18" charset="0"/>
              </a:rPr>
              <a:t>Societal values.</a:t>
            </a:r>
            <a:endParaRPr lang="en-US"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Principles of Value-Based Care</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lvl="0"/>
            <a:r>
              <a:rPr lang="en-US" sz="3600" dirty="0" smtClean="0">
                <a:latin typeface="Times New Roman" pitchFamily="18" charset="0"/>
                <a:cs typeface="Times New Roman" pitchFamily="18" charset="0"/>
              </a:rPr>
              <a:t>Organizing integrated practice units</a:t>
            </a:r>
          </a:p>
          <a:p>
            <a:r>
              <a:rPr lang="en-US" sz="3600" dirty="0" smtClean="0">
                <a:latin typeface="Times New Roman" pitchFamily="18" charset="0"/>
                <a:cs typeface="Times New Roman" pitchFamily="18" charset="0"/>
              </a:rPr>
              <a:t>Measuring outcomes</a:t>
            </a:r>
          </a:p>
          <a:p>
            <a:pPr lvl="0"/>
            <a:r>
              <a:rPr lang="en-US" sz="3600" dirty="0" smtClean="0">
                <a:latin typeface="Times New Roman" pitchFamily="18" charset="0"/>
                <a:cs typeface="Times New Roman" pitchFamily="18" charset="0"/>
              </a:rPr>
              <a:t>Payment methodology</a:t>
            </a:r>
          </a:p>
          <a:p>
            <a:r>
              <a:rPr lang="en-US" sz="3600" dirty="0" smtClean="0">
                <a:latin typeface="Times New Roman" pitchFamily="18" charset="0"/>
                <a:cs typeface="Times New Roman" pitchFamily="18" charset="0"/>
              </a:rPr>
              <a:t>Service integration</a:t>
            </a:r>
          </a:p>
          <a:p>
            <a:pPr lvl="0"/>
            <a:r>
              <a:rPr lang="en-US" sz="3600" dirty="0" smtClean="0">
                <a:latin typeface="Times New Roman" pitchFamily="18" charset="0"/>
                <a:cs typeface="Times New Roman" pitchFamily="18" charset="0"/>
              </a:rPr>
              <a:t>Spreading excellence</a:t>
            </a:r>
          </a:p>
          <a:p>
            <a:endParaRPr lang="en-US" sz="36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Times New Roman" pitchFamily="18" charset="0"/>
                <a:cs typeface="Times New Roman" pitchFamily="18" charset="0"/>
              </a:rPr>
              <a:t>1. Organizing integrated practice units</a:t>
            </a:r>
            <a:endParaRPr lang="en-US" sz="3200" b="1" dirty="0"/>
          </a:p>
        </p:txBody>
      </p:sp>
      <p:sp>
        <p:nvSpPr>
          <p:cNvPr id="3" name="Content Placeholder 2"/>
          <p:cNvSpPr>
            <a:spLocks noGrp="1"/>
          </p:cNvSpPr>
          <p:nvPr>
            <p:ph idx="1"/>
          </p:nvPr>
        </p:nvSpPr>
        <p:spPr/>
        <p:txBody>
          <a:bodyPr>
            <a:normAutofit/>
          </a:bodyPr>
          <a:lstStyle/>
          <a:p>
            <a:r>
              <a:rPr lang="en-US" sz="3200" dirty="0" smtClean="0">
                <a:latin typeface="Times New Roman" pitchFamily="18" charset="0"/>
                <a:cs typeface="Times New Roman" pitchFamily="18" charset="0"/>
              </a:rPr>
              <a:t>Health care setting is divided into different and specialized departments</a:t>
            </a:r>
          </a:p>
          <a:p>
            <a:r>
              <a:rPr lang="en-US" sz="3200" dirty="0" smtClean="0">
                <a:latin typeface="Times New Roman" pitchFamily="18" charset="0"/>
                <a:cs typeface="Times New Roman" pitchFamily="18" charset="0"/>
              </a:rPr>
              <a:t>Each department should have specialized staff</a:t>
            </a:r>
          </a:p>
          <a:p>
            <a:r>
              <a:rPr lang="en-US" sz="3200" dirty="0" smtClean="0">
                <a:latin typeface="Times New Roman" pitchFamily="18" charset="0"/>
                <a:cs typeface="Times New Roman" pitchFamily="18" charset="0"/>
              </a:rPr>
              <a:t>Patients can easily access specialized care services with ease</a:t>
            </a:r>
          </a:p>
          <a:p>
            <a:r>
              <a:rPr lang="en-US" sz="3200" dirty="0" smtClean="0">
                <a:latin typeface="Times New Roman" pitchFamily="18" charset="0"/>
                <a:cs typeface="Times New Roman" pitchFamily="18" charset="0"/>
              </a:rPr>
              <a:t>Departments include oncology, diabetes, cancer and others</a:t>
            </a:r>
            <a:endParaRPr lang="en-US" sz="32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Times New Roman" pitchFamily="18" charset="0"/>
                <a:cs typeface="Times New Roman" pitchFamily="18" charset="0"/>
              </a:rPr>
              <a:t>2. Measuring outcomes</a:t>
            </a:r>
            <a:endParaRPr lang="en-US" sz="3200" b="1" dirty="0"/>
          </a:p>
        </p:txBody>
      </p:sp>
      <p:sp>
        <p:nvSpPr>
          <p:cNvPr id="3" name="Content Placeholder 2"/>
          <p:cNvSpPr>
            <a:spLocks noGrp="1"/>
          </p:cNvSpPr>
          <p:nvPr>
            <p:ph idx="1"/>
          </p:nvPr>
        </p:nvSpPr>
        <p:spPr/>
        <p:txBody>
          <a:bodyPr>
            <a:normAutofit/>
          </a:bodyPr>
          <a:lstStyle/>
          <a:p>
            <a:r>
              <a:rPr lang="en-US" sz="3200" dirty="0" smtClean="0">
                <a:latin typeface="Times New Roman" pitchFamily="18" charset="0"/>
                <a:cs typeface="Times New Roman" pitchFamily="18" charset="0"/>
              </a:rPr>
              <a:t>Meaningful results are provided to the patient</a:t>
            </a:r>
          </a:p>
          <a:p>
            <a:r>
              <a:rPr lang="en-US" sz="3200" dirty="0" smtClean="0">
                <a:latin typeface="Times New Roman" pitchFamily="18" charset="0"/>
                <a:cs typeface="Times New Roman" pitchFamily="18" charset="0"/>
              </a:rPr>
              <a:t>It prevents duplication and wastage</a:t>
            </a:r>
          </a:p>
          <a:p>
            <a:r>
              <a:rPr lang="en-US" sz="3200" dirty="0" smtClean="0">
                <a:latin typeface="Times New Roman" pitchFamily="18" charset="0"/>
                <a:cs typeface="Times New Roman" pitchFamily="18" charset="0"/>
              </a:rPr>
              <a:t>A map guides the practitioners on the patient’s journey.</a:t>
            </a:r>
          </a:p>
          <a:p>
            <a:r>
              <a:rPr lang="en-US" sz="3200" dirty="0" smtClean="0">
                <a:latin typeface="Times New Roman" pitchFamily="18" charset="0"/>
                <a:cs typeface="Times New Roman" pitchFamily="18" charset="0"/>
              </a:rPr>
              <a:t>Guidelines are used to measure outcomes</a:t>
            </a:r>
          </a:p>
          <a:p>
            <a:r>
              <a:rPr lang="en-US" sz="3200" dirty="0" smtClean="0">
                <a:latin typeface="Times New Roman" pitchFamily="18" charset="0"/>
                <a:cs typeface="Times New Roman" pitchFamily="18" charset="0"/>
              </a:rPr>
              <a:t>It enables provision of quality services to the patient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sz="3200" b="1" dirty="0" smtClean="0">
                <a:latin typeface="Times New Roman" pitchFamily="18" charset="0"/>
                <a:cs typeface="Times New Roman" pitchFamily="18" charset="0"/>
              </a:rPr>
              <a:t>3. Payment methodology</a:t>
            </a:r>
            <a:endParaRPr lang="en-US" sz="3200" b="1" dirty="0"/>
          </a:p>
        </p:txBody>
      </p:sp>
      <p:sp>
        <p:nvSpPr>
          <p:cNvPr id="3" name="Content Placeholder 2"/>
          <p:cNvSpPr>
            <a:spLocks noGrp="1"/>
          </p:cNvSpPr>
          <p:nvPr>
            <p:ph idx="1"/>
          </p:nvPr>
        </p:nvSpPr>
        <p:spPr/>
        <p:txBody>
          <a:bodyPr>
            <a:normAutofit/>
          </a:bodyPr>
          <a:lstStyle/>
          <a:p>
            <a:r>
              <a:rPr lang="en-US" sz="3200" dirty="0" smtClean="0">
                <a:latin typeface="Times New Roman" pitchFamily="18" charset="0"/>
                <a:cs typeface="Times New Roman" pitchFamily="18" charset="0"/>
              </a:rPr>
              <a:t>It is important to note how the patient pays for services rendered.</a:t>
            </a:r>
          </a:p>
          <a:p>
            <a:r>
              <a:rPr lang="en-US" sz="3200" dirty="0" smtClean="0">
                <a:latin typeface="Times New Roman" pitchFamily="18" charset="0"/>
                <a:cs typeface="Times New Roman" pitchFamily="18" charset="0"/>
              </a:rPr>
              <a:t>Payment should correspond to quality of services offered</a:t>
            </a:r>
          </a:p>
          <a:p>
            <a:r>
              <a:rPr lang="en-US" sz="3200" dirty="0" smtClean="0">
                <a:latin typeface="Times New Roman" pitchFamily="18" charset="0"/>
                <a:cs typeface="Times New Roman" pitchFamily="18" charset="0"/>
              </a:rPr>
              <a:t>Services offered should have a complete cycle.</a:t>
            </a:r>
          </a:p>
          <a:p>
            <a:r>
              <a:rPr lang="en-US" sz="3200" dirty="0" smtClean="0">
                <a:latin typeface="Times New Roman" pitchFamily="18" charset="0"/>
                <a:cs typeface="Times New Roman" pitchFamily="18" charset="0"/>
              </a:rPr>
              <a:t>Healthcare professionals are rewarded after delivery of quality services</a:t>
            </a:r>
            <a:endParaRPr lang="en-US" sz="3200"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Times New Roman" pitchFamily="18" charset="0"/>
                <a:cs typeface="Times New Roman" pitchFamily="18" charset="0"/>
              </a:rPr>
              <a:t>4. Service integration</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3200" dirty="0" smtClean="0">
                <a:latin typeface="Times New Roman" pitchFamily="18" charset="0"/>
                <a:cs typeface="Times New Roman" pitchFamily="18" charset="0"/>
              </a:rPr>
              <a:t>Healthcare services are offered by different healthcare facilities.</a:t>
            </a:r>
          </a:p>
          <a:p>
            <a:r>
              <a:rPr lang="en-US" sz="3200" dirty="0" smtClean="0">
                <a:latin typeface="Times New Roman" pitchFamily="18" charset="0"/>
                <a:cs typeface="Times New Roman" pitchFamily="18" charset="0"/>
              </a:rPr>
              <a:t>Facilities have different capacities to provide healthcare services.</a:t>
            </a:r>
          </a:p>
          <a:p>
            <a:r>
              <a:rPr lang="en-US" sz="3200" dirty="0" smtClean="0">
                <a:latin typeface="Times New Roman" pitchFamily="18" charset="0"/>
                <a:cs typeface="Times New Roman" pitchFamily="18" charset="0"/>
              </a:rPr>
              <a:t>Integration allows facilities to work together to provide quality services to the patients.</a:t>
            </a:r>
          </a:p>
          <a:p>
            <a:r>
              <a:rPr lang="en-US" sz="3200" dirty="0" smtClean="0">
                <a:latin typeface="Times New Roman" pitchFamily="18" charset="0"/>
                <a:cs typeface="Times New Roman" pitchFamily="18" charset="0"/>
              </a:rPr>
              <a:t>Efficiency is guaranteed in caring for the patient.</a:t>
            </a:r>
            <a:endParaRPr lang="en-US" sz="3200"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sz="3200" b="1" dirty="0" smtClean="0">
                <a:latin typeface="Times New Roman" pitchFamily="18" charset="0"/>
                <a:cs typeface="Times New Roman" pitchFamily="18" charset="0"/>
              </a:rPr>
              <a:t>5. Spreading excellence</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3200" dirty="0" smtClean="0">
                <a:latin typeface="Times New Roman" pitchFamily="18" charset="0"/>
                <a:cs typeface="Times New Roman" pitchFamily="18" charset="0"/>
              </a:rPr>
              <a:t>Healthcare professionals should create network to enhance skill development and mentorship.</a:t>
            </a:r>
          </a:p>
          <a:p>
            <a:r>
              <a:rPr lang="en-US" sz="3200" dirty="0" smtClean="0">
                <a:latin typeface="Times New Roman" pitchFamily="18" charset="0"/>
                <a:cs typeface="Times New Roman" pitchFamily="18" charset="0"/>
              </a:rPr>
              <a:t>Healthcare standards are improved when there is teamwork.</a:t>
            </a:r>
          </a:p>
          <a:p>
            <a:r>
              <a:rPr lang="en-US" sz="3200" dirty="0" smtClean="0">
                <a:latin typeface="Times New Roman" pitchFamily="18" charset="0"/>
                <a:cs typeface="Times New Roman" pitchFamily="18" charset="0"/>
              </a:rPr>
              <a:t>Inter-visits enhance improvement of skills to those struggling in offering services.</a:t>
            </a:r>
            <a:endParaRPr lang="en-US" sz="32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How value-based care differs from a fee-for-service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2800" dirty="0" smtClean="0">
                <a:latin typeface="Times New Roman" pitchFamily="18" charset="0"/>
                <a:cs typeface="Times New Roman" pitchFamily="18" charset="0"/>
              </a:rPr>
              <a:t>VBC is patient-centric while FFS is cost-centric</a:t>
            </a:r>
          </a:p>
          <a:p>
            <a:r>
              <a:rPr lang="en-US" sz="2800" dirty="0" smtClean="0">
                <a:latin typeface="Times New Roman" pitchFamily="18" charset="0"/>
                <a:cs typeface="Times New Roman" pitchFamily="18" charset="0"/>
              </a:rPr>
              <a:t>VBC aims at provision of high quality services while FFS aims at offering services at a given fee.</a:t>
            </a:r>
          </a:p>
          <a:p>
            <a:r>
              <a:rPr lang="en-US" sz="2800" dirty="0" smtClean="0">
                <a:latin typeface="Times New Roman" pitchFamily="18" charset="0"/>
                <a:cs typeface="Times New Roman" pitchFamily="18" charset="0"/>
              </a:rPr>
              <a:t>VBC is guided by best practices in providing healthcare services while FFS is guided by the ability of a patient to pay for services.</a:t>
            </a:r>
          </a:p>
          <a:p>
            <a:r>
              <a:rPr lang="en-US" sz="2800" dirty="0" smtClean="0">
                <a:latin typeface="Times New Roman" pitchFamily="18" charset="0"/>
                <a:cs typeface="Times New Roman" pitchFamily="18" charset="0"/>
              </a:rPr>
              <a:t>VBC is holistic while FFS is not</a:t>
            </a:r>
            <a:endParaRPr lang="en-US" sz="2800"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Continuation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VBC has coordinated care while FFS has no coordination in care provision.</a:t>
            </a:r>
          </a:p>
          <a:p>
            <a:r>
              <a:rPr lang="en-US" dirty="0" smtClean="0">
                <a:latin typeface="Times New Roman" pitchFamily="18" charset="0"/>
                <a:cs typeface="Times New Roman" pitchFamily="18" charset="0"/>
              </a:rPr>
              <a:t>VBC has reduced cost and increased efficiency while FFS has increased costs and reduced efficiency.</a:t>
            </a:r>
          </a:p>
          <a:p>
            <a:r>
              <a:rPr lang="en-US" dirty="0" smtClean="0">
                <a:latin typeface="Times New Roman" pitchFamily="18" charset="0"/>
                <a:cs typeface="Times New Roman" pitchFamily="18" charset="0"/>
              </a:rPr>
              <a:t>VBC use IT-based system while FFS does not.</a:t>
            </a:r>
          </a:p>
          <a:p>
            <a:r>
              <a:rPr lang="en-US" dirty="0" smtClean="0">
                <a:latin typeface="Times New Roman" pitchFamily="18" charset="0"/>
                <a:cs typeface="Times New Roman" pitchFamily="18" charset="0"/>
              </a:rPr>
              <a:t>Patients’ records are well kept and easily retraceable in VBC while in FFS, it is not easy since the patient is served by different practitioners in different facilities.</a:t>
            </a:r>
            <a:endParaRPr lang="en-US"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600" b="1" dirty="0" smtClean="0">
                <a:latin typeface="Times New Roman" pitchFamily="18" charset="0"/>
                <a:cs typeface="Times New Roman" pitchFamily="18" charset="0"/>
              </a:rPr>
              <a:t>Financial advantages of adopting a value-based purchasing arrangement</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r>
              <a:rPr lang="en-US" dirty="0" smtClean="0">
                <a:latin typeface="Times New Roman" pitchFamily="18" charset="0"/>
                <a:cs typeface="Times New Roman" pitchFamily="18" charset="0"/>
              </a:rPr>
              <a:t>VBC promotes agility to achieve a given target to improve performance levels.</a:t>
            </a:r>
          </a:p>
          <a:p>
            <a:r>
              <a:rPr lang="en-US" dirty="0" smtClean="0">
                <a:latin typeface="Times New Roman" pitchFamily="18" charset="0"/>
                <a:cs typeface="Times New Roman" pitchFamily="18" charset="0"/>
              </a:rPr>
              <a:t>Provision of quality services creates a good legacies, attracting more patients.</a:t>
            </a:r>
          </a:p>
          <a:p>
            <a:r>
              <a:rPr lang="en-US" dirty="0" smtClean="0">
                <a:latin typeface="Times New Roman" pitchFamily="18" charset="0"/>
                <a:cs typeface="Times New Roman" pitchFamily="18" charset="0"/>
              </a:rPr>
              <a:t>It enhances innovation to provide solutions to health care problems.</a:t>
            </a:r>
          </a:p>
          <a:p>
            <a:r>
              <a:rPr lang="en-US" dirty="0" smtClean="0">
                <a:latin typeface="Times New Roman" pitchFamily="18" charset="0"/>
                <a:cs typeface="Times New Roman" pitchFamily="18" charset="0"/>
              </a:rPr>
              <a:t>Transparency is enhanced through integrated systems</a:t>
            </a:r>
          </a:p>
          <a:p>
            <a:r>
              <a:rPr lang="en-US" dirty="0" smtClean="0">
                <a:latin typeface="Times New Roman" pitchFamily="18" charset="0"/>
                <a:cs typeface="Times New Roman" pitchFamily="18" charset="0"/>
              </a:rPr>
              <a:t>IT-enabled systems bridges loopholes for financial inefficiencies</a:t>
            </a:r>
          </a:p>
          <a:p>
            <a:r>
              <a:rPr lang="en-US" dirty="0" smtClean="0">
                <a:latin typeface="Times New Roman" pitchFamily="18" charset="0"/>
                <a:cs typeface="Times New Roman" pitchFamily="18" charset="0"/>
              </a:rPr>
              <a:t>Recognition by Affordable Act on quality services enhances advancement of services such as adopting new programs</a:t>
            </a:r>
            <a:endParaRPr lang="en-US"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References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70000" lnSpcReduction="20000"/>
          </a:bodyPr>
          <a:lstStyle/>
          <a:p>
            <a:pPr>
              <a:buNone/>
            </a:pPr>
            <a:r>
              <a:rPr lang="en-US" dirty="0" err="1" smtClean="0">
                <a:latin typeface="Times New Roman" pitchFamily="18" charset="0"/>
                <a:cs typeface="Times New Roman" pitchFamily="18" charset="0"/>
              </a:rPr>
              <a:t>Anzai</a:t>
            </a:r>
            <a:r>
              <a:rPr lang="en-US" dirty="0" smtClean="0">
                <a:latin typeface="Times New Roman" pitchFamily="18" charset="0"/>
                <a:cs typeface="Times New Roman" pitchFamily="18" charset="0"/>
              </a:rPr>
              <a:t>, Y, et al. (2017). </a:t>
            </a:r>
            <a:r>
              <a:rPr lang="en-US" i="1" dirty="0" smtClean="0">
                <a:latin typeface="Times New Roman" pitchFamily="18" charset="0"/>
                <a:cs typeface="Times New Roman" pitchFamily="18" charset="0"/>
              </a:rPr>
              <a:t>Dissecting costs of CT study: application of TDABC (Time-driven Activity-based Costing) in a tertiary academic center</a:t>
            </a:r>
            <a:r>
              <a:rPr lang="en-US" dirty="0" smtClean="0">
                <a:latin typeface="Times New Roman" pitchFamily="18" charset="0"/>
                <a:cs typeface="Times New Roman" pitchFamily="18" charset="0"/>
              </a:rPr>
              <a:t>. Academic Radiology, 24(2):200–208. Retrieved on March 18, 2020 from </a:t>
            </a:r>
            <a:r>
              <a:rPr lang="en-US" u="sng" dirty="0" smtClean="0">
                <a:latin typeface="Times New Roman" pitchFamily="18" charset="0"/>
                <a:cs typeface="Times New Roman" pitchFamily="18" charset="0"/>
                <a:hlinkClick r:id="rId2"/>
              </a:rPr>
              <a:t>https://doi.org/10.1016/j.acra.2016.11.001</a:t>
            </a:r>
            <a:r>
              <a:rPr lang="en-US" dirty="0" smtClean="0">
                <a:latin typeface="Times New Roman" pitchFamily="18" charset="0"/>
                <a:cs typeface="Times New Roman" pitchFamily="18" charset="0"/>
              </a:rPr>
              <a:t> </a:t>
            </a:r>
          </a:p>
          <a:p>
            <a:pPr>
              <a:buNone/>
            </a:pPr>
            <a:r>
              <a:rPr lang="en-US" dirty="0" smtClean="0">
                <a:latin typeface="Times New Roman" pitchFamily="18" charset="0"/>
                <a:cs typeface="Times New Roman" pitchFamily="18" charset="0"/>
              </a:rPr>
              <a:t>Cheryl, L. et al., (2014). Measuring Success in Health Care Value-Based Purchasing Programs. </a:t>
            </a:r>
            <a:r>
              <a:rPr lang="en-US" i="1" dirty="0" smtClean="0">
                <a:latin typeface="Times New Roman" pitchFamily="18" charset="0"/>
                <a:cs typeface="Times New Roman" pitchFamily="18" charset="0"/>
              </a:rPr>
              <a:t>Rand Health Quarterly</a:t>
            </a:r>
            <a:r>
              <a:rPr lang="en-US" dirty="0" smtClean="0">
                <a:latin typeface="Times New Roman" pitchFamily="18" charset="0"/>
                <a:cs typeface="Times New Roman" pitchFamily="18" charset="0"/>
              </a:rPr>
              <a:t>. 4(3): 9. Retrieved on March 18, 2020 from </a:t>
            </a:r>
            <a:r>
              <a:rPr lang="en-US" u="sng" dirty="0" smtClean="0">
                <a:latin typeface="Times New Roman" pitchFamily="18" charset="0"/>
                <a:cs typeface="Times New Roman" pitchFamily="18" charset="0"/>
                <a:hlinkClick r:id="rId3"/>
              </a:rPr>
              <a:t>https://www.ncbi.nlm.nih.gov/pmc/articles/PMC5161317/</a:t>
            </a:r>
            <a:r>
              <a:rPr lang="en-US" dirty="0" smtClean="0">
                <a:latin typeface="Times New Roman" pitchFamily="18" charset="0"/>
                <a:cs typeface="Times New Roman" pitchFamily="18" charset="0"/>
              </a:rPr>
              <a:t> </a:t>
            </a:r>
          </a:p>
          <a:p>
            <a:pPr>
              <a:buNone/>
            </a:pPr>
            <a:r>
              <a:rPr lang="en-US" dirty="0" smtClean="0">
                <a:latin typeface="Times New Roman" pitchFamily="18" charset="0"/>
                <a:cs typeface="Times New Roman" pitchFamily="18" charset="0"/>
              </a:rPr>
              <a:t>Julia, James (2012). </a:t>
            </a:r>
            <a:r>
              <a:rPr lang="en-US" i="1" dirty="0" smtClean="0">
                <a:latin typeface="Times New Roman" pitchFamily="18" charset="0"/>
                <a:cs typeface="Times New Roman" pitchFamily="18" charset="0"/>
              </a:rPr>
              <a:t>Pay-for-Performance</a:t>
            </a:r>
            <a:r>
              <a:rPr lang="en-US" dirty="0" smtClean="0">
                <a:latin typeface="Times New Roman" pitchFamily="18" charset="0"/>
                <a:cs typeface="Times New Roman" pitchFamily="18" charset="0"/>
              </a:rPr>
              <a:t>. Health Policy Brief. Retrieved on March 18, 2020 from </a:t>
            </a:r>
            <a:r>
              <a:rPr lang="en-US" u="sng" dirty="0" smtClean="0">
                <a:latin typeface="Times New Roman" pitchFamily="18" charset="0"/>
                <a:cs typeface="Times New Roman" pitchFamily="18" charset="0"/>
                <a:hlinkClick r:id="rId4"/>
              </a:rPr>
              <a:t>https://www.healthaffairs.org/do/10.1377/hpb20121011.90233/full/</a:t>
            </a:r>
            <a:r>
              <a:rPr lang="en-US" dirty="0" smtClean="0">
                <a:latin typeface="Times New Roman" pitchFamily="18" charset="0"/>
                <a:cs typeface="Times New Roman" pitchFamily="18" charset="0"/>
              </a:rPr>
              <a:t>  </a:t>
            </a:r>
          </a:p>
          <a:p>
            <a:pPr>
              <a:buNone/>
            </a:pPr>
            <a:r>
              <a:rPr lang="en-US" dirty="0" smtClean="0">
                <a:latin typeface="Times New Roman" pitchFamily="18" charset="0"/>
                <a:cs typeface="Times New Roman" pitchFamily="18" charset="0"/>
              </a:rPr>
              <a:t>Naoki Ikegami (2015). Fee-for-service payment – an evil practice that must be stamped out? </a:t>
            </a:r>
            <a:r>
              <a:rPr lang="en-US" i="1" dirty="0" smtClean="0">
                <a:latin typeface="Times New Roman" pitchFamily="18" charset="0"/>
                <a:cs typeface="Times New Roman" pitchFamily="18" charset="0"/>
              </a:rPr>
              <a:t>International Journal for Health Policy Management</a:t>
            </a:r>
            <a:r>
              <a:rPr lang="en-US" dirty="0" smtClean="0">
                <a:latin typeface="Times New Roman" pitchFamily="18" charset="0"/>
                <a:cs typeface="Times New Roman" pitchFamily="18" charset="0"/>
              </a:rPr>
              <a:t>, 4(2): 57-59. Retrieved on March 18, 2020 from </a:t>
            </a:r>
            <a:r>
              <a:rPr lang="en-US" u="sng" dirty="0" smtClean="0">
                <a:latin typeface="Times New Roman" pitchFamily="18" charset="0"/>
                <a:cs typeface="Times New Roman" pitchFamily="18" charset="0"/>
                <a:hlinkClick r:id="rId5"/>
              </a:rPr>
              <a:t>http://www.ijhpm.com/article_2952_e9183f0e980779c3f2be03a59dd9b11f.pdf</a:t>
            </a:r>
            <a:r>
              <a:rPr lang="en-US" dirty="0" smtClean="0">
                <a:latin typeface="Times New Roman" pitchFamily="18" charset="0"/>
                <a:cs typeface="Times New Roman" pitchFamily="18" charset="0"/>
              </a:rPr>
              <a:t> </a:t>
            </a:r>
          </a:p>
          <a:p>
            <a:pPr>
              <a:buNone/>
            </a:pPr>
            <a:r>
              <a:rPr lang="en-US" dirty="0" smtClean="0">
                <a:latin typeface="Times New Roman" pitchFamily="18" charset="0"/>
                <a:cs typeface="Times New Roman" pitchFamily="18" charset="0"/>
              </a:rPr>
              <a:t>Porter M. &amp; Lee, T. (2013). </a:t>
            </a:r>
            <a:r>
              <a:rPr lang="en-US" i="1" dirty="0" smtClean="0">
                <a:latin typeface="Times New Roman" pitchFamily="18" charset="0"/>
                <a:cs typeface="Times New Roman" pitchFamily="18" charset="0"/>
              </a:rPr>
              <a:t>Redefining Health Care: Creating Value-based Competition on Results</a:t>
            </a:r>
            <a:r>
              <a:rPr lang="en-US" dirty="0" smtClean="0">
                <a:latin typeface="Times New Roman" pitchFamily="18" charset="0"/>
                <a:cs typeface="Times New Roman" pitchFamily="18" charset="0"/>
              </a:rPr>
              <a:t>. Boston: Harvard Business School Press.</a:t>
            </a:r>
          </a:p>
          <a:p>
            <a:pPr>
              <a:buNone/>
            </a:pPr>
            <a:r>
              <a:rPr lang="en-US" dirty="0" smtClean="0">
                <a:latin typeface="Times New Roman" pitchFamily="18" charset="0"/>
                <a:cs typeface="Times New Roman" pitchFamily="18" charset="0"/>
              </a:rPr>
              <a:t>Porter M. &amp; Lee T. (2016). </a:t>
            </a:r>
            <a:r>
              <a:rPr lang="en-US" i="1" dirty="0" smtClean="0">
                <a:latin typeface="Times New Roman" pitchFamily="18" charset="0"/>
                <a:cs typeface="Times New Roman" pitchFamily="18" charset="0"/>
              </a:rPr>
              <a:t>The strategy that will fix health care</a:t>
            </a:r>
            <a:r>
              <a:rPr lang="en-US" dirty="0" smtClean="0">
                <a:latin typeface="Times New Roman" pitchFamily="18" charset="0"/>
                <a:cs typeface="Times New Roman" pitchFamily="18" charset="0"/>
              </a:rPr>
              <a:t>. Harvard business review.</a:t>
            </a:r>
          </a:p>
          <a:p>
            <a:endParaRPr lang="en-US"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87</TotalTime>
  <Words>2521</Words>
  <Application>Microsoft Office PowerPoint</Application>
  <PresentationFormat>On-screen Show (4:3)</PresentationFormat>
  <Paragraphs>119</Paragraphs>
  <Slides>12</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Calibri</vt:lpstr>
      <vt:lpstr>Constantia</vt:lpstr>
      <vt:lpstr>Times New Roman</vt:lpstr>
      <vt:lpstr>Wingdings</vt:lpstr>
      <vt:lpstr>Wingdings 2</vt:lpstr>
      <vt:lpstr>Flow</vt:lpstr>
      <vt:lpstr>Value-Based Care</vt:lpstr>
      <vt:lpstr>Value-based care explained</vt:lpstr>
      <vt:lpstr>Principles of Value-Based Care</vt:lpstr>
      <vt:lpstr>1. Organizing integrated practice units</vt:lpstr>
      <vt:lpstr>2. Measuring outcomes</vt:lpstr>
      <vt:lpstr>3. Payment methodology</vt:lpstr>
      <vt:lpstr>4. Service integration</vt:lpstr>
      <vt:lpstr>5. Spreading excellence</vt:lpstr>
      <vt:lpstr>How value-based care differs from a fee-for-service</vt:lpstr>
      <vt:lpstr>Continuation </vt:lpstr>
      <vt:lpstr>Financial advantages of adopting a value-based purchasing arrangement</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Windows User</dc:creator>
  <cp:lastModifiedBy>Windows User</cp:lastModifiedBy>
  <cp:revision>6</cp:revision>
  <dcterms:created xsi:type="dcterms:W3CDTF">2020-03-18T08:53:32Z</dcterms:created>
  <dcterms:modified xsi:type="dcterms:W3CDTF">2020-03-19T03:55:17Z</dcterms:modified>
</cp:coreProperties>
</file>